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8" r:id="rId1"/>
  </p:sldMasterIdLst>
  <p:notesMasterIdLst>
    <p:notesMasterId r:id="rId7"/>
  </p:notesMasterIdLst>
  <p:sldIdLst>
    <p:sldId id="266" r:id="rId2"/>
    <p:sldId id="258" r:id="rId3"/>
    <p:sldId id="264" r:id="rId4"/>
    <p:sldId id="259" r:id="rId5"/>
    <p:sldId id="265" r:id="rId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7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297d9c992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297d9c992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8964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9297d9c992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9297d9c992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9297d9c992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9297d9c992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0826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0d3b5ff238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0d3b5ff238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0d3b5ff238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0d3b5ff238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8499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C909"/>
              </a:buClr>
              <a:buSzPts val="3000"/>
              <a:buChar char="●"/>
              <a:defRPr sz="3000"/>
            </a:lvl1pPr>
            <a:lvl2pPr marL="914400" lvl="1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C909"/>
              </a:buClr>
              <a:buSzPts val="2800"/>
              <a:buChar char="○"/>
              <a:defRPr sz="2800"/>
            </a:lvl2pPr>
            <a:lvl3pPr marL="1371600" lvl="2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C909"/>
              </a:buClr>
              <a:buSzPts val="2200"/>
              <a:buChar char="■"/>
              <a:defRPr sz="2200"/>
            </a:lvl3pPr>
            <a:lvl4pPr marL="1828800" lvl="3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C909"/>
              </a:buClr>
              <a:buSzPts val="2000"/>
              <a:buChar char="●"/>
              <a:defRPr sz="2000"/>
            </a:lvl4pPr>
            <a:lvl5pPr marL="2286000" lvl="4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C909"/>
              </a:buClr>
              <a:buSzPts val="1800"/>
              <a:buChar char="○"/>
              <a:defRPr sz="1800"/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C909"/>
              </a:buClr>
              <a:buSzPts val="1600"/>
              <a:buChar char="■"/>
              <a:defRPr sz="1600"/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C909"/>
              </a:buClr>
              <a:buSzPts val="1400"/>
              <a:buChar char="●"/>
              <a:defRPr/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C909"/>
              </a:buClr>
              <a:buSzPts val="1400"/>
              <a:buChar char="○"/>
              <a:defRPr/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C909"/>
              </a:buClr>
              <a:buSzPts val="1400"/>
              <a:buChar char="■"/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6" name="Google Shape;3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074450"/>
            <a:ext cx="9144000" cy="6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(bold headings)">
  <p:cSld name="TITLE_AND_BODY_1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200"/>
              <a:buNone/>
              <a:defRPr sz="3200" b="1">
                <a:solidFill>
                  <a:srgbClr val="424A5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24A52"/>
              </a:buClr>
              <a:buSzPts val="3600"/>
              <a:buNone/>
              <a:defRPr sz="3600" b="1">
                <a:solidFill>
                  <a:srgbClr val="424A52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C909"/>
              </a:buClr>
              <a:buSzPts val="2400"/>
              <a:buChar char="●"/>
              <a:defRPr sz="2400" b="1"/>
            </a:lvl1pPr>
            <a:lvl2pPr marL="914400" lvl="1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C909"/>
              </a:buClr>
              <a:buSzPts val="2200"/>
              <a:buChar char="○"/>
              <a:defRPr sz="2200"/>
            </a:lvl2pPr>
            <a:lvl3pPr marL="1371600" lvl="2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C909"/>
              </a:buClr>
              <a:buSzPts val="2000"/>
              <a:buChar char="■"/>
              <a:defRPr sz="2000"/>
            </a:lvl3pPr>
            <a:lvl4pPr marL="1828800" lvl="3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C909"/>
              </a:buClr>
              <a:buSzPts val="1800"/>
              <a:buChar char="●"/>
              <a:defRPr sz="1800"/>
            </a:lvl4pPr>
            <a:lvl5pPr marL="2286000" lvl="4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C909"/>
              </a:buClr>
              <a:buSzPts val="1600"/>
              <a:buChar char="○"/>
              <a:defRPr sz="1600"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C909"/>
              </a:buClr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1" name="Google Shape;41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074450"/>
            <a:ext cx="9144000" cy="6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8" name="Google Shape;48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074450"/>
            <a:ext cx="9144000" cy="6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4" name="Google Shape;54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074450"/>
            <a:ext cx="9144000" cy="6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9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 descr="Brookes Logo">
            <a:extLst>
              <a:ext uri="{FF2B5EF4-FFF2-40B4-BE49-F238E27FC236}">
                <a16:creationId xmlns:a16="http://schemas.microsoft.com/office/drawing/2014/main" id="{C6198510-6CD2-4162-AF46-3C0A781C04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99123" y="165137"/>
            <a:ext cx="2230595" cy="66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31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3F3F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5" r:id="rId3"/>
    <p:sldLayoutId id="2147483657" r:id="rId4"/>
    <p:sldLayoutId id="2147483659" r:id="rId5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84120" y="4463364"/>
            <a:ext cx="6390450" cy="7926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indent="0"/>
            <a:r>
              <a:rPr lang="en-GB" sz="1650" dirty="0"/>
              <a:t>Casper J. Breuker &amp; Melanie Gibbs</a:t>
            </a:r>
          </a:p>
          <a:p>
            <a:pPr marL="0" indent="0"/>
            <a:endParaRPr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2549" y="4571647"/>
            <a:ext cx="1749883" cy="4697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326" y="373815"/>
            <a:ext cx="4620492" cy="346536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14163" y="4607374"/>
            <a:ext cx="457200" cy="457200"/>
          </a:xfrm>
          <a:prstGeom prst="rect">
            <a:avLst/>
          </a:prstGeom>
        </p:spPr>
      </p:pic>
      <p:sp>
        <p:nvSpPr>
          <p:cNvPr id="13" name="Google Shape;65;p13"/>
          <p:cNvSpPr txBox="1">
            <a:spLocks noGrp="1"/>
          </p:cNvSpPr>
          <p:nvPr>
            <p:ph type="ctrTitle"/>
          </p:nvPr>
        </p:nvSpPr>
        <p:spPr>
          <a:xfrm>
            <a:off x="184120" y="2410726"/>
            <a:ext cx="6968729" cy="2052638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/>
          <a:p>
            <a:pPr lvl="0"/>
            <a:r>
              <a:rPr lang="en-GB" sz="1800" b="1" dirty="0"/>
              <a:t>How do humans impact butterfly and moths habitats?</a:t>
            </a:r>
            <a:endParaRPr sz="1800" b="1" dirty="0"/>
          </a:p>
        </p:txBody>
      </p:sp>
    </p:spTree>
    <p:extLst>
      <p:ext uri="{BB962C8B-B14F-4D97-AF65-F5344CB8AC3E}">
        <p14:creationId xmlns:p14="http://schemas.microsoft.com/office/powerpoint/2010/main" val="29268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0"/>
    </mc:Choice>
    <mc:Fallback xmlns="">
      <p:transition spd="slow" advTm="8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14301" y="451231"/>
            <a:ext cx="4724400" cy="4419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+mn-lt"/>
                <a:ea typeface="Arial" panose="020B0604020202020204" pitchFamily="34" charset="0"/>
              </a:rPr>
              <a:t>In the UK, butterfly and moth numbers are getting less in many of the habitats in which they live</a:t>
            </a:r>
          </a:p>
          <a:p>
            <a:pPr algn="just">
              <a:lnSpc>
                <a:spcPct val="107000"/>
              </a:lnSpc>
            </a:pPr>
            <a:endParaRPr lang="en-GB" sz="1600" dirty="0">
              <a:latin typeface="+mn-lt"/>
              <a:ea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+mn-lt"/>
                <a:ea typeface="Arial" panose="020B0604020202020204" pitchFamily="34" charset="0"/>
              </a:rPr>
              <a:t>There are many reasons why, but 3 examples are given below:</a:t>
            </a:r>
            <a:endParaRPr lang="en-GB" sz="1600" dirty="0">
              <a:latin typeface="+mn-lt"/>
              <a:ea typeface="Calibri" panose="020F0502020204030204" pitchFamily="34" charset="0"/>
            </a:endParaRPr>
          </a:p>
          <a:p>
            <a:pPr marL="38100" indent="0" algn="just">
              <a:lnSpc>
                <a:spcPct val="107000"/>
              </a:lnSpc>
              <a:buNone/>
            </a:pPr>
            <a:r>
              <a:rPr lang="en-GB" sz="1600" dirty="0">
                <a:latin typeface="+mn-lt"/>
                <a:ea typeface="Arial" panose="020B0604020202020204" pitchFamily="34" charset="0"/>
              </a:rPr>
              <a:t> </a:t>
            </a:r>
            <a:endParaRPr lang="en-GB" sz="1600" dirty="0">
              <a:latin typeface="+mn-lt"/>
              <a:ea typeface="Calibri" panose="020F0502020204030204" pitchFamily="34" charset="0"/>
            </a:endParaRPr>
          </a:p>
          <a:p>
            <a:pPr lvl="1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en-GB" sz="16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1.</a:t>
            </a:r>
            <a:r>
              <a:rPr lang="en-GB" sz="16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 Their habitats have been destroyed by humans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endParaRPr lang="en-GB" sz="1600" dirty="0">
              <a:solidFill>
                <a:srgbClr val="000000"/>
              </a:solidFill>
              <a:latin typeface="+mn-lt"/>
              <a:ea typeface="Arial" panose="020B0604020202020204" pitchFamily="34" charset="0"/>
            </a:endParaRPr>
          </a:p>
          <a:p>
            <a:pPr lvl="1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en-GB" sz="16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2</a:t>
            </a:r>
            <a:r>
              <a:rPr lang="en-GB" sz="16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. Humans have split-up their habitats into smaller places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endParaRPr lang="en-GB" sz="1600" dirty="0">
              <a:solidFill>
                <a:srgbClr val="000000"/>
              </a:solidFill>
              <a:latin typeface="+mn-lt"/>
              <a:ea typeface="Arial" panose="020B0604020202020204" pitchFamily="34" charset="0"/>
            </a:endParaRPr>
          </a:p>
          <a:p>
            <a:pPr lvl="1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en-GB" sz="16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3</a:t>
            </a:r>
            <a:r>
              <a:rPr lang="en-GB" sz="16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. Humans use insecticides </a:t>
            </a:r>
            <a:r>
              <a:rPr lang="en-GB" sz="1600" dirty="0" smtClean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to </a:t>
            </a:r>
            <a:r>
              <a:rPr lang="en-GB" sz="16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kill insect pests</a:t>
            </a:r>
            <a:endParaRPr lang="en-GB" sz="1600" dirty="0">
              <a:solidFill>
                <a:srgbClr val="000000"/>
              </a:solidFill>
              <a:latin typeface="+mn-lt"/>
              <a:ea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600" dirty="0" smtClean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5" name="Picture 3" descr="ebe938ed-e5a6-42cd-9e0f-1ccbf3509d3e@GBRP26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51242" y="967339"/>
            <a:ext cx="4128864" cy="309664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95"/>
    </mc:Choice>
    <mc:Fallback xmlns="">
      <p:transition spd="slow" advTm="29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57175" y="352426"/>
            <a:ext cx="4538075" cy="5067300"/>
          </a:xfrm>
        </p:spPr>
        <p:txBody>
          <a:bodyPr/>
          <a:lstStyle/>
          <a:p>
            <a:pPr marL="38100" lvl="0" indent="0" algn="ctr">
              <a:lnSpc>
                <a:spcPct val="107000"/>
              </a:lnSpc>
              <a:buNone/>
            </a:pP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Habitats destroyed</a:t>
            </a:r>
          </a:p>
          <a:p>
            <a:pPr lvl="0" algn="ctr">
              <a:lnSpc>
                <a:spcPct val="107000"/>
              </a:lnSpc>
            </a:pPr>
            <a:endParaRPr lang="en-GB" sz="16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endParaRPr lang="en-GB" sz="16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lvl="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Humans destroy habitats when they change the environment around them to make it nicer or easier for humans to live in:</a:t>
            </a:r>
          </a:p>
          <a:p>
            <a:pPr lvl="0" algn="just">
              <a:lnSpc>
                <a:spcPct val="107000"/>
              </a:lnSpc>
            </a:pPr>
            <a:endParaRPr lang="en-GB" sz="16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lvl="0" indent="-28575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To build roads, houses and towns</a:t>
            </a:r>
          </a:p>
          <a:p>
            <a:pPr lvl="0" algn="just">
              <a:lnSpc>
                <a:spcPct val="107000"/>
              </a:lnSpc>
            </a:pPr>
            <a:endParaRPr lang="en-GB" sz="16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lvl="0" indent="-28575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To create more land to farm and make food for humans</a:t>
            </a:r>
          </a:p>
          <a:p>
            <a:pPr lvl="0" algn="just">
              <a:lnSpc>
                <a:spcPct val="107000"/>
              </a:lnSpc>
            </a:pPr>
            <a:endParaRPr lang="en-GB" sz="16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lvl="0" indent="-28575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To plant trees and/or make parks and play areas</a:t>
            </a:r>
          </a:p>
          <a:p>
            <a:pPr marL="38100" indent="0">
              <a:buNone/>
            </a:pPr>
            <a:endParaRPr lang="en-GB" dirty="0"/>
          </a:p>
        </p:txBody>
      </p:sp>
      <p:pic>
        <p:nvPicPr>
          <p:cNvPr id="19" name="Picture 2" descr="b94cb213-90b2-4ba8-92b7-cc5e227c0937@GBRP26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19283" y="1096735"/>
            <a:ext cx="4117934" cy="308845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4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73"/>
    </mc:Choice>
    <mc:Fallback xmlns="">
      <p:transition spd="slow" advTm="25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body" idx="1"/>
          </p:nvPr>
        </p:nvSpPr>
        <p:spPr>
          <a:xfrm>
            <a:off x="311700" y="133350"/>
            <a:ext cx="4269825" cy="46452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indent="0" algn="ctr">
              <a:lnSpc>
                <a:spcPct val="107000"/>
              </a:lnSpc>
              <a:buNone/>
            </a:pPr>
            <a:r>
              <a:rPr lang="en-GB" b="0" dirty="0">
                <a:solidFill>
                  <a:srgbClr val="000000"/>
                </a:solidFill>
                <a:latin typeface="+mj-lt"/>
                <a:ea typeface="Arial" panose="020B0604020202020204" pitchFamily="34" charset="0"/>
              </a:rPr>
              <a:t>Splitting-up habitats into smaller places</a:t>
            </a:r>
          </a:p>
          <a:p>
            <a:pPr lvl="0">
              <a:lnSpc>
                <a:spcPct val="107000"/>
              </a:lnSpc>
            </a:pPr>
            <a:endParaRPr lang="en-GB" sz="1600" b="0" dirty="0">
              <a:solidFill>
                <a:srgbClr val="000000"/>
              </a:solidFill>
              <a:latin typeface="+mj-lt"/>
              <a:ea typeface="Arial" panose="020B0604020202020204" pitchFamily="34" charset="0"/>
            </a:endParaRPr>
          </a:p>
          <a:p>
            <a:pPr lvl="0" algn="just">
              <a:lnSpc>
                <a:spcPct val="107000"/>
              </a:lnSpc>
            </a:pPr>
            <a:endParaRPr lang="en-GB" sz="1600" b="0" dirty="0">
              <a:solidFill>
                <a:srgbClr val="000000"/>
              </a:solidFill>
              <a:latin typeface="+mj-lt"/>
              <a:ea typeface="Arial" panose="020B0604020202020204" pitchFamily="34" charset="0"/>
            </a:endParaRPr>
          </a:p>
          <a:p>
            <a:pPr marL="285750" lvl="0" indent="-28575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en-GB" sz="1600" b="0" dirty="0">
                <a:solidFill>
                  <a:srgbClr val="000000"/>
                </a:solidFill>
                <a:latin typeface="+mj-lt"/>
                <a:ea typeface="Arial" panose="020B0604020202020204" pitchFamily="34" charset="0"/>
              </a:rPr>
              <a:t>Reduces the amount of space that the animals have to live</a:t>
            </a:r>
          </a:p>
          <a:p>
            <a:pPr lvl="0" algn="just">
              <a:lnSpc>
                <a:spcPct val="107000"/>
              </a:lnSpc>
            </a:pPr>
            <a:endParaRPr lang="en-GB" sz="1600" b="0" dirty="0">
              <a:solidFill>
                <a:srgbClr val="000000"/>
              </a:solidFill>
              <a:latin typeface="+mj-lt"/>
              <a:ea typeface="Arial" panose="020B0604020202020204" pitchFamily="34" charset="0"/>
            </a:endParaRPr>
          </a:p>
          <a:p>
            <a:pPr marL="285750" lvl="0" indent="-28575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en-GB" sz="1600" b="0" dirty="0">
                <a:solidFill>
                  <a:srgbClr val="000000"/>
                </a:solidFill>
                <a:latin typeface="+mj-lt"/>
                <a:ea typeface="Arial" panose="020B0604020202020204" pitchFamily="34" charset="0"/>
              </a:rPr>
              <a:t>Causes food resources to become spread out so that they are very far away or difficult to find</a:t>
            </a:r>
          </a:p>
          <a:p>
            <a:pPr lvl="0" algn="just">
              <a:lnSpc>
                <a:spcPct val="107000"/>
              </a:lnSpc>
            </a:pPr>
            <a:endParaRPr lang="en-GB" sz="1600" b="0" dirty="0">
              <a:solidFill>
                <a:srgbClr val="000000"/>
              </a:solidFill>
              <a:latin typeface="+mj-lt"/>
              <a:ea typeface="Arial" panose="020B0604020202020204" pitchFamily="34" charset="0"/>
            </a:endParaRPr>
          </a:p>
          <a:p>
            <a:pPr lvl="0" algn="just">
              <a:lnSpc>
                <a:spcPct val="107000"/>
              </a:lnSpc>
            </a:pPr>
            <a:r>
              <a:rPr lang="en-GB" sz="1600" b="0" dirty="0">
                <a:solidFill>
                  <a:srgbClr val="000000"/>
                </a:solidFill>
                <a:latin typeface="+mj-lt"/>
                <a:ea typeface="Arial" panose="020B0604020202020204" pitchFamily="34" charset="0"/>
              </a:rPr>
              <a:t>Splitting-up habitats in this way is called habitat fragmentation</a:t>
            </a:r>
          </a:p>
          <a:p>
            <a:pPr lvl="0" algn="just">
              <a:lnSpc>
                <a:spcPct val="107000"/>
              </a:lnSpc>
            </a:pPr>
            <a:endParaRPr lang="en-GB" sz="1600" b="0" dirty="0">
              <a:solidFill>
                <a:srgbClr val="000000"/>
              </a:solidFill>
              <a:latin typeface="+mj-lt"/>
              <a:ea typeface="Arial" panose="020B0604020202020204" pitchFamily="34" charset="0"/>
            </a:endParaRPr>
          </a:p>
          <a:p>
            <a:pPr lvl="0" algn="just">
              <a:lnSpc>
                <a:spcPct val="107000"/>
              </a:lnSpc>
            </a:pPr>
            <a:r>
              <a:rPr lang="en-GB" sz="1600" b="0" dirty="0">
                <a:solidFill>
                  <a:srgbClr val="000000"/>
                </a:solidFill>
                <a:latin typeface="+mj-lt"/>
                <a:ea typeface="Arial" panose="020B0604020202020204" pitchFamily="34" charset="0"/>
              </a:rPr>
              <a:t>Habitat fragmentation can also change the conditions inside the habitat</a:t>
            </a:r>
            <a:endParaRPr lang="en-GB" sz="1600" b="0" dirty="0">
              <a:solidFill>
                <a:srgbClr val="000000"/>
              </a:solidFill>
              <a:latin typeface="+mj-lt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4" name="Picture 5" descr="b717cc7d-6372-41a2-83ae-ecbcbaa2a6ee@GBRP26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057774" y="1168089"/>
            <a:ext cx="3690378" cy="27116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55"/>
    </mc:Choice>
    <mc:Fallback xmlns="">
      <p:transition spd="slow" advTm="66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254000" y="352425"/>
            <a:ext cx="4794250" cy="4946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" lvl="0" indent="0" algn="ctr">
              <a:lnSpc>
                <a:spcPct val="107000"/>
              </a:lnSpc>
              <a:buNone/>
            </a:pPr>
            <a:r>
              <a:rPr lang="en-GB" b="0" dirty="0">
                <a:solidFill>
                  <a:srgbClr val="000000"/>
                </a:solidFill>
                <a:latin typeface="+mj-lt"/>
                <a:ea typeface="Arial" panose="020B0604020202020204" pitchFamily="34" charset="0"/>
              </a:rPr>
              <a:t>Using Insecticides</a:t>
            </a:r>
          </a:p>
          <a:p>
            <a:pPr lvl="0" algn="just">
              <a:lnSpc>
                <a:spcPct val="107000"/>
              </a:lnSpc>
            </a:pPr>
            <a:endParaRPr lang="en-GB" sz="1600" b="0" dirty="0">
              <a:solidFill>
                <a:srgbClr val="000000"/>
              </a:solidFill>
              <a:latin typeface="+mj-lt"/>
              <a:ea typeface="Arial" panose="020B0604020202020204" pitchFamily="34" charset="0"/>
            </a:endParaRPr>
          </a:p>
          <a:p>
            <a:pPr lvl="0" algn="just">
              <a:lnSpc>
                <a:spcPct val="107000"/>
              </a:lnSpc>
            </a:pPr>
            <a:endParaRPr lang="en-GB" sz="1600" b="0" dirty="0">
              <a:solidFill>
                <a:srgbClr val="000000"/>
              </a:solidFill>
              <a:latin typeface="+mj-lt"/>
              <a:ea typeface="Arial" panose="020B0604020202020204" pitchFamily="34" charset="0"/>
            </a:endParaRPr>
          </a:p>
          <a:p>
            <a:pPr marL="285750" lvl="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600" b="0" dirty="0">
                <a:solidFill>
                  <a:srgbClr val="000000"/>
                </a:solidFill>
                <a:latin typeface="+mj-lt"/>
                <a:ea typeface="Arial" panose="020B0604020202020204" pitchFamily="34" charset="0"/>
              </a:rPr>
              <a:t>Sometimes, rather than immediately kill the moth or butterfly insecticides can have unwanted side-effects like affecting:</a:t>
            </a:r>
          </a:p>
          <a:p>
            <a:pPr lvl="0" algn="just">
              <a:lnSpc>
                <a:spcPct val="107000"/>
              </a:lnSpc>
            </a:pPr>
            <a:endParaRPr lang="en-GB" sz="1600" b="0" dirty="0">
              <a:solidFill>
                <a:srgbClr val="000000"/>
              </a:solidFill>
              <a:latin typeface="+mj-lt"/>
              <a:ea typeface="Arial" panose="020B0604020202020204" pitchFamily="34" charset="0"/>
            </a:endParaRPr>
          </a:p>
          <a:p>
            <a:pPr marL="285750" lvl="0" indent="-28575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en-GB" sz="1600" b="0" dirty="0">
                <a:solidFill>
                  <a:srgbClr val="000000"/>
                </a:solidFill>
                <a:latin typeface="+mj-lt"/>
                <a:ea typeface="Arial" panose="020B0604020202020204" pitchFamily="34" charset="0"/>
              </a:rPr>
              <a:t> how well the caterpillar grows, or </a:t>
            </a:r>
          </a:p>
          <a:p>
            <a:pPr marL="285750" lvl="0" indent="-28575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endParaRPr lang="en-GB" sz="1600" b="0" dirty="0">
              <a:solidFill>
                <a:srgbClr val="000000"/>
              </a:solidFill>
              <a:latin typeface="+mj-lt"/>
              <a:ea typeface="Arial" panose="020B0604020202020204" pitchFamily="34" charset="0"/>
            </a:endParaRPr>
          </a:p>
          <a:p>
            <a:pPr marL="285750" lvl="0" indent="-28575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en-GB" sz="1600" b="0" dirty="0">
                <a:solidFill>
                  <a:srgbClr val="000000"/>
                </a:solidFill>
                <a:latin typeface="+mj-lt"/>
                <a:ea typeface="Arial" panose="020B0604020202020204" pitchFamily="34" charset="0"/>
              </a:rPr>
              <a:t>how well the caterpillar can move to find food, or a safe place to hide from predators. </a:t>
            </a:r>
          </a:p>
          <a:p>
            <a:pPr lvl="0" algn="just">
              <a:lnSpc>
                <a:spcPct val="107000"/>
              </a:lnSpc>
            </a:pPr>
            <a:endParaRPr lang="en-GB" sz="1600" b="0" dirty="0">
              <a:solidFill>
                <a:srgbClr val="000000"/>
              </a:solidFill>
              <a:latin typeface="+mj-lt"/>
              <a:ea typeface="Arial" panose="020B0604020202020204" pitchFamily="34" charset="0"/>
            </a:endParaRPr>
          </a:p>
          <a:p>
            <a:pPr marL="285750" lvl="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600" b="0" dirty="0">
                <a:solidFill>
                  <a:srgbClr val="000000"/>
                </a:solidFill>
                <a:latin typeface="+mj-lt"/>
                <a:ea typeface="Arial" panose="020B0604020202020204" pitchFamily="34" charset="0"/>
              </a:rPr>
              <a:t>These unwanted side-effects can cause a drop in the number of moths and butterflies that </a:t>
            </a:r>
            <a:r>
              <a:rPr lang="en-GB" sz="1600" b="0" dirty="0" smtClean="0">
                <a:solidFill>
                  <a:srgbClr val="000000"/>
                </a:solidFill>
                <a:latin typeface="+mj-lt"/>
                <a:ea typeface="Arial" panose="020B0604020202020204" pitchFamily="34" charset="0"/>
              </a:rPr>
              <a:t>survive </a:t>
            </a:r>
            <a:endParaRPr lang="en-GB" sz="1600" b="0" dirty="0">
              <a:solidFill>
                <a:srgbClr val="000000"/>
              </a:solidFill>
              <a:latin typeface="+mj-lt"/>
              <a:ea typeface="Calibri" panose="020F0502020204030204" pitchFamily="34" charset="0"/>
            </a:endParaRPr>
          </a:p>
          <a:p>
            <a:pPr marL="0" indent="0" algn="just">
              <a:spcAft>
                <a:spcPts val="0"/>
              </a:spcAft>
              <a:buNone/>
            </a:pPr>
            <a:endParaRPr lang="en-GB" sz="1600" b="0" dirty="0" smtClean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dirty="0" smtClean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5496172" y="4706475"/>
            <a:ext cx="56764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All images by Melanie Gibbs and Casper Breuker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bce98ee4-d5b9-4519-90a2-92303b52fd92@GBRP26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" t="41418" r="12222" b="9206"/>
          <a:stretch/>
        </p:blipFill>
        <p:spPr bwMode="auto">
          <a:xfrm>
            <a:off x="5496172" y="1006518"/>
            <a:ext cx="3415406" cy="28006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0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29"/>
    </mc:Choice>
    <mc:Fallback xmlns="">
      <p:transition spd="slow" advTm="37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RE Brookes (Light-Yellow)">
  <a:themeElements>
    <a:clrScheme name="Simple Light">
      <a:dk1>
        <a:srgbClr val="000000"/>
      </a:dk1>
      <a:lt1>
        <a:srgbClr val="FFFFFF"/>
      </a:lt1>
      <a:dk2>
        <a:srgbClr val="000000"/>
      </a:dk2>
      <a:lt2>
        <a:srgbClr val="EEEEEE"/>
      </a:lt2>
      <a:accent1>
        <a:srgbClr val="D10373"/>
      </a:accent1>
      <a:accent2>
        <a:srgbClr val="212121"/>
      </a:accent2>
      <a:accent3>
        <a:srgbClr val="78909C"/>
      </a:accent3>
      <a:accent4>
        <a:srgbClr val="F49103"/>
      </a:accent4>
      <a:accent5>
        <a:srgbClr val="0085A1"/>
      </a:accent5>
      <a:accent6>
        <a:srgbClr val="E3BA12"/>
      </a:accent6>
      <a:hlink>
        <a:srgbClr val="00389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RE Presentations 16_9 Simple Brookes (Light-Yellow).potx" id="{383624DA-0E09-40E1-8AEA-37A70833F755}" vid="{53DA6466-0883-4ADF-BC8A-CD516376BDB0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65D94F0762894DBFBF8132F36DD753" ma:contentTypeVersion="14" ma:contentTypeDescription="Create a new document." ma:contentTypeScope="" ma:versionID="6e0761fb5403073ed6c9e0230868e940">
  <xsd:schema xmlns:xsd="http://www.w3.org/2001/XMLSchema" xmlns:xs="http://www.w3.org/2001/XMLSchema" xmlns:p="http://schemas.microsoft.com/office/2006/metadata/properties" xmlns:ns2="01a464aa-a786-405b-bb6b-b90e04698418" xmlns:ns3="37c47d49-5c3e-4564-83ee-3a7de24ace65" targetNamespace="http://schemas.microsoft.com/office/2006/metadata/properties" ma:root="true" ma:fieldsID="4c3c2815ddce23b600af5000d2f90e71" ns2:_="" ns3:_="">
    <xsd:import namespace="01a464aa-a786-405b-bb6b-b90e04698418"/>
    <xsd:import namespace="37c47d49-5c3e-4564-83ee-3a7de24ace6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a464aa-a786-405b-bb6b-b90e0469841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85ba91ac-8f10-4fd1-a0bc-b6f7c7ddcd58}" ma:internalName="TaxCatchAll" ma:showField="CatchAllData" ma:web="01a464aa-a786-405b-bb6b-b90e046984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c47d49-5c3e-4564-83ee-3a7de24ace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c631306-648b-4820-82d0-96e9415871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c47d49-5c3e-4564-83ee-3a7de24ace65">
      <Terms xmlns="http://schemas.microsoft.com/office/infopath/2007/PartnerControls"/>
    </lcf76f155ced4ddcb4097134ff3c332f>
    <TaxCatchAll xmlns="01a464aa-a786-405b-bb6b-b90e04698418" xsi:nil="true"/>
  </documentManagement>
</p:properties>
</file>

<file path=customXml/itemProps1.xml><?xml version="1.0" encoding="utf-8"?>
<ds:datastoreItem xmlns:ds="http://schemas.openxmlformats.org/officeDocument/2006/customXml" ds:itemID="{3D32E2B0-50BA-40E0-AAAC-959001847915}"/>
</file>

<file path=customXml/itemProps2.xml><?xml version="1.0" encoding="utf-8"?>
<ds:datastoreItem xmlns:ds="http://schemas.openxmlformats.org/officeDocument/2006/customXml" ds:itemID="{F8A79053-04D8-4027-8C6C-1151D961D2BD}"/>
</file>

<file path=customXml/itemProps3.xml><?xml version="1.0" encoding="utf-8"?>
<ds:datastoreItem xmlns:ds="http://schemas.openxmlformats.org/officeDocument/2006/customXml" ds:itemID="{76BF9C32-D287-4FA5-943B-87E234D46B59}"/>
</file>

<file path=docProps/app.xml><?xml version="1.0" encoding="utf-8"?>
<Properties xmlns="http://schemas.openxmlformats.org/officeDocument/2006/extended-properties" xmlns:vt="http://schemas.openxmlformats.org/officeDocument/2006/docPropsVTypes">
  <Template>Download - MRE Presentations 16_9 PowerPoint (Light-Yellow)</Template>
  <TotalTime>126</TotalTime>
  <Words>253</Words>
  <Application>Microsoft Office PowerPoint</Application>
  <PresentationFormat>On-screen Show (16:9)</PresentationFormat>
  <Paragraphs>42</Paragraphs>
  <Slides>5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Wingdings</vt:lpstr>
      <vt:lpstr>MRE Brookes (Light-Yellow)</vt:lpstr>
      <vt:lpstr>How do humans impact butterfly and moths habitats?</vt:lpstr>
      <vt:lpstr>PowerPoint Presentation</vt:lpstr>
      <vt:lpstr>PowerPoint Presentation</vt:lpstr>
      <vt:lpstr>PowerPoint Presentation</vt:lpstr>
      <vt:lpstr>PowerPoint Presentation</vt:lpstr>
    </vt:vector>
  </TitlesOfParts>
  <Company>Centre for Ecology and Hydrology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Choosing a course and University</dc:title>
  <dc:creator>Melanie Gibbs</dc:creator>
  <cp:lastModifiedBy>Melanie Gibbs</cp:lastModifiedBy>
  <cp:revision>10</cp:revision>
  <dcterms:created xsi:type="dcterms:W3CDTF">2022-02-01T11:21:29Z</dcterms:created>
  <dcterms:modified xsi:type="dcterms:W3CDTF">2022-07-25T15:27:00Z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0x010100A965D94F0762894DBFBF8132F36DD753</vt:lpwstr>
  </property>
</Properties>
</file>